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80" r:id="rId7"/>
    <p:sldId id="262" r:id="rId8"/>
    <p:sldId id="267" r:id="rId9"/>
    <p:sldId id="282" r:id="rId10"/>
    <p:sldId id="271" r:id="rId11"/>
    <p:sldId id="281" r:id="rId12"/>
    <p:sldId id="273" r:id="rId13"/>
    <p:sldId id="274" r:id="rId14"/>
    <p:sldId id="277" r:id="rId15"/>
    <p:sldId id="283" r:id="rId16"/>
    <p:sldId id="287" r:id="rId17"/>
    <p:sldId id="290" r:id="rId18"/>
    <p:sldId id="288" r:id="rId19"/>
    <p:sldId id="289" r:id="rId20"/>
    <p:sldId id="291" r:id="rId21"/>
    <p:sldId id="293" r:id="rId22"/>
    <p:sldId id="292" r:id="rId23"/>
    <p:sldId id="27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5" autoAdjust="0"/>
    <p:restoredTop sz="98893" autoAdjust="0"/>
  </p:normalViewPr>
  <p:slideViewPr>
    <p:cSldViewPr snapToGrid="0" snapToObjects="1">
      <p:cViewPr varScale="1">
        <p:scale>
          <a:sx n="171" d="100"/>
          <a:sy n="171" d="100"/>
        </p:scale>
        <p:origin x="80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8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8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744" y="74257"/>
            <a:ext cx="85663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744" y="1155103"/>
            <a:ext cx="8566378" cy="389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70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citations?view_op=top_venues&amp;hl=e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openai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4966457" TargetMode="External"/><Relationship Id="rId2" Type="http://schemas.openxmlformats.org/officeDocument/2006/relationships/hyperlink" Target="http://hubel.med.harvard.edu/book/bcontex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rkwitt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image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3889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Computer Vision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3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(VO, 911.908, Winter term 22/23)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18974"/>
            <a:ext cx="9144000" cy="180586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Roland </a:t>
            </a:r>
            <a:r>
              <a:rPr lang="en-US" sz="18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Kwitt</a:t>
            </a:r>
            <a:endParaRPr lang="en-US" sz="1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Department of Artificial Intelligence and Human Interfaces (AIHI)</a:t>
            </a:r>
          </a:p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University of Salzburg, Austria</a:t>
            </a:r>
          </a:p>
        </p:txBody>
      </p:sp>
    </p:spTree>
    <p:extLst>
      <p:ext uri="{BB962C8B-B14F-4D97-AF65-F5344CB8AC3E}">
        <p14:creationId xmlns:p14="http://schemas.microsoft.com/office/powerpoint/2010/main" val="6474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6109" y="1008669"/>
            <a:ext cx="8566378" cy="33236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We want to build systems for </a:t>
            </a:r>
            <a:r>
              <a:rPr lang="en-US" sz="1800" b="1" dirty="0">
                <a:latin typeface="Century Gothic" panose="020B0502020202020204" pitchFamily="34" charset="0"/>
              </a:rPr>
              <a:t>automatic understanding of images/videos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includes, </a:t>
            </a:r>
            <a:r>
              <a:rPr lang="en-US" sz="1800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but is not limited to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1) inferring properties of the 3D world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(measurement)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2) enabling recognition of objects, people, scenes, etc.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(perception)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3) mining, searching and interacting with visual data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(search / organization)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4038BD5-0DA6-9F42-A30E-3D725AD819C5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0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953270" y="1409766"/>
            <a:ext cx="4516608" cy="2410749"/>
            <a:chOff x="823254" y="3927664"/>
            <a:chExt cx="4516608" cy="2410749"/>
          </a:xfrm>
        </p:grpSpPr>
        <p:sp>
          <p:nvSpPr>
            <p:cNvPr id="15" name="TextBox 14"/>
            <p:cNvSpPr txBox="1"/>
            <p:nvPr/>
          </p:nvSpPr>
          <p:spPr>
            <a:xfrm>
              <a:off x="3715699" y="4929226"/>
              <a:ext cx="1624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Computer Vision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23254" y="3927664"/>
              <a:ext cx="2324174" cy="2410749"/>
              <a:chOff x="-1175686" y="3829051"/>
              <a:chExt cx="2324174" cy="241074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-1175686" y="5406280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Machine Learning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168297" y="4354794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Image Processing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-1175686" y="5932023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Cognitive Science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-1168297" y="3829051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Graphics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-781849" y="4880537"/>
                <a:ext cx="1930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Artificial Intelligence</a:t>
                </a: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3147428" y="4181759"/>
              <a:ext cx="838505" cy="774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147428" y="4707502"/>
              <a:ext cx="568271" cy="3256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147428" y="5194773"/>
              <a:ext cx="568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147428" y="5309419"/>
              <a:ext cx="568271" cy="4700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3147428" y="5406280"/>
              <a:ext cx="838505" cy="8432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CDC02BF5-7E4A-6543-A854-34053B5752B8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9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ypertrophic patchymeningitis mri 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661465"/>
            <a:ext cx="2910679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cell imaging frontpage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661465"/>
            <a:ext cx="2594843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Surveillance_video_cameras,_Gdynia.jpe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4" y="661465"/>
            <a:ext cx="2471351" cy="19410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4049146" y="5585034"/>
            <a:ext cx="4493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Social Media</a:t>
            </a:r>
          </a:p>
        </p:txBody>
      </p:sp>
      <p:pic>
        <p:nvPicPr>
          <p:cNvPr id="9" name="Picture 8" descr="google-ca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2780501"/>
            <a:ext cx="2594843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5619057200_efc8b2fdf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5" y="2780501"/>
            <a:ext cx="2471351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20130711_WithAtlas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2780501"/>
            <a:ext cx="2910679" cy="16459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283745" y="4426421"/>
            <a:ext cx="2594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Autonomous Cars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53905" y="44264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Mapping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32031" y="4426421"/>
            <a:ext cx="2910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Robotics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3744" y="292133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Bio-Imaging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53905" y="3015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Surveillance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640795" y="301521"/>
            <a:ext cx="2901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3613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Conferences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Computer Vision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Computer Vision and Pattern Recognition (CVPR)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Computer Vision (ICCV)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European Conference on Computer Vision (ECCV)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British Machine Vision Conference (BMVC)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Machine learning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Neural Information Processing Systems (NIPS)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Machine Learning (ICML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Learning Representations (ICLR)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4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9B0DCCC-9B43-F343-8787-0328C6D7BFF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5CFC35B-FD5B-46B5-0F3A-E21ACCBA27EB}"/>
              </a:ext>
            </a:extLst>
          </p:cNvPr>
          <p:cNvSpPr txBox="1">
            <a:spLocks/>
          </p:cNvSpPr>
          <p:nvPr/>
        </p:nvSpPr>
        <p:spPr>
          <a:xfrm>
            <a:off x="321146" y="956016"/>
            <a:ext cx="8335055" cy="1615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Some metrics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checkout Google scholar on that, 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here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!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83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Recognition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C850A-596E-2F4F-A43D-A14EDB50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1" y="1256947"/>
            <a:ext cx="2995762" cy="1689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62F0B2-A5C5-124F-8768-57E736B2569F}"/>
              </a:ext>
            </a:extLst>
          </p:cNvPr>
          <p:cNvCxnSpPr/>
          <p:nvPr/>
        </p:nvCxnSpPr>
        <p:spPr>
          <a:xfrm>
            <a:off x="3464644" y="2044697"/>
            <a:ext cx="56827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417B43-2B43-1E42-855C-6164543C3233}"/>
              </a:ext>
            </a:extLst>
          </p:cNvPr>
          <p:cNvSpPr/>
          <p:nvPr/>
        </p:nvSpPr>
        <p:spPr>
          <a:xfrm>
            <a:off x="3987759" y="1860031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“Saiga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antilope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932164-80A5-DB49-9275-0890D35C9066}"/>
              </a:ext>
            </a:extLst>
          </p:cNvPr>
          <p:cNvSpPr/>
          <p:nvPr/>
        </p:nvSpPr>
        <p:spPr>
          <a:xfrm>
            <a:off x="293878" y="3047479"/>
            <a:ext cx="522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an image by its class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8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89805-1FB0-9E41-9D05-8739DA73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32" y="1179689"/>
            <a:ext cx="3434715" cy="274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372CF-A2AD-8645-A2D1-499F8F2D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81" y="1179688"/>
            <a:ext cx="3390948" cy="2748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476DC8-904F-8F4A-B078-DE813667DC56}"/>
              </a:ext>
            </a:extLst>
          </p:cNvPr>
          <p:cNvSpPr/>
          <p:nvPr/>
        </p:nvSpPr>
        <p:spPr>
          <a:xfrm>
            <a:off x="293878" y="4007034"/>
            <a:ext cx="7031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each pixel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of an image by its class membership.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Detection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2966E-3790-7E4A-B7CF-B76B6BCF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" y="1211439"/>
            <a:ext cx="4572000" cy="25717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305436" y="3932061"/>
            <a:ext cx="8550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Locate and label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objects via, e.g., bounding boxes (i.e., coordinates)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2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 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283744" y="3618099"/>
            <a:ext cx="7439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Goal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Unify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and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E162A-1496-A642-B1ED-0ED44FCB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8" y="1518898"/>
            <a:ext cx="2088818" cy="1289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003C8-6D94-F945-AE10-BE5EFE70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74" y="1518898"/>
            <a:ext cx="2088818" cy="1289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66F5E-9848-3042-8994-697EEF78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523" y="1518897"/>
            <a:ext cx="2088816" cy="1289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BD84-E918-7845-A157-6C8E064A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70" y="1518896"/>
            <a:ext cx="2088816" cy="1289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B5BCD-94AC-3143-8504-A17630FAA945}"/>
              </a:ext>
            </a:extLst>
          </p:cNvPr>
          <p:cNvSpPr/>
          <p:nvPr/>
        </p:nvSpPr>
        <p:spPr>
          <a:xfrm>
            <a:off x="2987259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C9745-0095-E244-BF5E-DBDB8752C2A8}"/>
              </a:ext>
            </a:extLst>
          </p:cNvPr>
          <p:cNvSpPr/>
          <p:nvPr/>
        </p:nvSpPr>
        <p:spPr>
          <a:xfrm>
            <a:off x="5119067" y="2781324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63471-274C-7448-B5AC-F31A52038326}"/>
              </a:ext>
            </a:extLst>
          </p:cNvPr>
          <p:cNvSpPr/>
          <p:nvPr/>
        </p:nvSpPr>
        <p:spPr>
          <a:xfrm>
            <a:off x="7297814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B7911C-DCCD-6346-9349-8A47F9F4270F}"/>
              </a:ext>
            </a:extLst>
          </p:cNvPr>
          <p:cNvSpPr/>
          <p:nvPr/>
        </p:nvSpPr>
        <p:spPr>
          <a:xfrm>
            <a:off x="4816373" y="1257846"/>
            <a:ext cx="4328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Image source</a:t>
            </a:r>
            <a:r>
              <a:rPr lang="en-US" sz="1000" dirty="0">
                <a:latin typeface="Century Gothic" panose="020B0502020202020204" pitchFamily="34" charset="0"/>
              </a:rPr>
              <a:t>: Kirillov et al., “Panoptic Segmentation”, In: CVPR ‘19</a:t>
            </a:r>
          </a:p>
        </p:txBody>
      </p:sp>
    </p:spTree>
    <p:extLst>
      <p:ext uri="{BB962C8B-B14F-4D97-AF65-F5344CB8AC3E}">
        <p14:creationId xmlns:p14="http://schemas.microsoft.com/office/powerpoint/2010/main" val="289216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Image-to-Image translation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0076-393B-5E46-B04E-16B3619A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8" y="1195871"/>
            <a:ext cx="1600906" cy="1600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BBA99-268B-304C-A123-2AC7C5F2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18" y="1195870"/>
            <a:ext cx="1600906" cy="1600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C9FF-C291-4747-B4EB-F80A4878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4" y="3197483"/>
            <a:ext cx="1600907" cy="160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7F80E-008F-1746-A5DE-669D547D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617" y="3197483"/>
            <a:ext cx="1600907" cy="16063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C3A26C-8543-1943-B106-9C0D896D5A36}"/>
              </a:ext>
            </a:extLst>
          </p:cNvPr>
          <p:cNvSpPr/>
          <p:nvPr/>
        </p:nvSpPr>
        <p:spPr>
          <a:xfrm>
            <a:off x="1434056" y="2843239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Arial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Map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40515-347E-B946-B8D7-90759A8768A7}"/>
              </a:ext>
            </a:extLst>
          </p:cNvPr>
          <p:cNvSpPr/>
          <p:nvPr/>
        </p:nvSpPr>
        <p:spPr>
          <a:xfrm>
            <a:off x="1560920" y="4803835"/>
            <a:ext cx="1205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BW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Color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EE6DF9-B8BE-044D-BBEE-A5E64585F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512" y="1314097"/>
            <a:ext cx="3249598" cy="1600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453670-B861-2D4F-B044-D3CAA43F9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512" y="3050467"/>
            <a:ext cx="3241634" cy="16009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D019D4-8EED-9845-817C-7BABD8A8F090}"/>
              </a:ext>
            </a:extLst>
          </p:cNvPr>
          <p:cNvSpPr/>
          <p:nvPr/>
        </p:nvSpPr>
        <p:spPr>
          <a:xfrm rot="5400000">
            <a:off x="7112378" y="2636847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Label map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Image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806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Logistics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Resources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What is computer vision?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Some typical computer vision problems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B0F11E-EA48-3242-94AE-AEAA2DBD0D4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Schedule for today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0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Text-to-Image Generation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40515-347E-B946-B8D7-90759A8768A7}"/>
              </a:ext>
            </a:extLst>
          </p:cNvPr>
          <p:cNvSpPr/>
          <p:nvPr/>
        </p:nvSpPr>
        <p:spPr>
          <a:xfrm>
            <a:off x="2207493" y="3046036"/>
            <a:ext cx="6078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Prompt</a:t>
            </a:r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: A photo of a Persian cat wearing sunglasses and a red shirt </a:t>
            </a:r>
          </a:p>
          <a:p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skateboarding on a beach.</a:t>
            </a:r>
            <a:endParaRPr lang="en-US" sz="1400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2ABB03-FAEC-B0A3-C950-C7B7951C1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" y="3103018"/>
            <a:ext cx="1746757" cy="174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9C12092-348B-98FC-A86B-CA737BAEAD3E}"/>
              </a:ext>
            </a:extLst>
          </p:cNvPr>
          <p:cNvSpPr/>
          <p:nvPr/>
        </p:nvSpPr>
        <p:spPr>
          <a:xfrm>
            <a:off x="2207493" y="1166813"/>
            <a:ext cx="3044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Prompt</a:t>
            </a:r>
            <a:r>
              <a:rPr lang="en-US" sz="1400" i="1" dirty="0">
                <a:solidFill>
                  <a:srgbClr val="000000"/>
                </a:solidFill>
                <a:latin typeface="Century Gothic" panose="020B0502020202020204" pitchFamily="34" charset="0"/>
              </a:rPr>
              <a:t>: An extremely angry bird.</a:t>
            </a:r>
            <a:endParaRPr lang="en-US" sz="1400" i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CFA41D9-04BB-1E70-C450-24D997B4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42" y="1166813"/>
            <a:ext cx="1746757" cy="1746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39F072-469C-4C33-790D-27BE8E242D0F}"/>
              </a:ext>
            </a:extLst>
          </p:cNvPr>
          <p:cNvSpPr/>
          <p:nvPr/>
        </p:nvSpPr>
        <p:spPr>
          <a:xfrm>
            <a:off x="6481092" y="4849775"/>
            <a:ext cx="26629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Image source</a:t>
            </a:r>
            <a:r>
              <a:rPr lang="en-US" sz="1000" dirty="0">
                <a:latin typeface="Century Gothic" panose="020B0502020202020204" pitchFamily="34" charset="0"/>
              </a:rPr>
              <a:t>: </a:t>
            </a:r>
            <a:r>
              <a:rPr lang="en-US" sz="1000" dirty="0" err="1">
                <a:latin typeface="Century Gothic" panose="020B0502020202020204" pitchFamily="34" charset="0"/>
              </a:rPr>
              <a:t>imagen.research.google</a:t>
            </a:r>
            <a:endParaRPr lang="en-US" sz="1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762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Synthesizing novel views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9F072-469C-4C33-790D-27BE8E242D0F}"/>
              </a:ext>
            </a:extLst>
          </p:cNvPr>
          <p:cNvSpPr/>
          <p:nvPr/>
        </p:nvSpPr>
        <p:spPr>
          <a:xfrm>
            <a:off x="5601267" y="4788623"/>
            <a:ext cx="3446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Video source</a:t>
            </a:r>
            <a:r>
              <a:rPr lang="en-US" sz="1000" dirty="0">
                <a:latin typeface="Century Gothic" panose="020B0502020202020204" pitchFamily="34" charset="0"/>
              </a:rPr>
              <a:t>: https://</a:t>
            </a:r>
            <a:r>
              <a:rPr lang="en-US" sz="1000" dirty="0" err="1">
                <a:latin typeface="Century Gothic" panose="020B0502020202020204" pitchFamily="34" charset="0"/>
              </a:rPr>
              <a:t>www.matthewtancik.com</a:t>
            </a:r>
            <a:r>
              <a:rPr lang="en-US" sz="1000" dirty="0">
                <a:latin typeface="Century Gothic" panose="020B0502020202020204" pitchFamily="34" charset="0"/>
              </a:rPr>
              <a:t>/nerf</a:t>
            </a:r>
          </a:p>
        </p:txBody>
      </p:sp>
      <p:pic>
        <p:nvPicPr>
          <p:cNvPr id="2" name="benchflower_100k_rgb" descr="benchflower_100k_rgb">
            <a:hlinkClick r:id="" action="ppaction://media"/>
            <a:extLst>
              <a:ext uri="{FF2B5EF4-FFF2-40B4-BE49-F238E27FC236}">
                <a16:creationId xmlns:a16="http://schemas.microsoft.com/office/drawing/2014/main" id="{FC9EAAF6-BFAC-A87F-5C03-A6DAA180F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316" y="1252870"/>
            <a:ext cx="3676727" cy="2800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008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Dalle-2 Demo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(not publicly available, you need to sign up and get approved).</a:t>
            </a:r>
          </a:p>
        </p:txBody>
      </p:sp>
    </p:spTree>
    <p:extLst>
      <p:ext uri="{BB962C8B-B14F-4D97-AF65-F5344CB8AC3E}">
        <p14:creationId xmlns:p14="http://schemas.microsoft.com/office/powerpoint/2010/main" val="2382847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166" y="1190887"/>
            <a:ext cx="8566378" cy="3149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Browse D. H. Hubel’s online book (Nobel prize winner, 1981)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http://hubel.med.harvard.edu/book/bcontex.htm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Read one of his and </a:t>
            </a:r>
            <a:r>
              <a:rPr lang="en-US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Torsten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Wiesel’s seminal papers, e.g.,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Receptive Fields and Functional Architecture of Monkey Striate Cortex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D. H. Hubel and T. N. Wiesel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J. Physiol., 1968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3"/>
              </a:rPr>
              <a:t>http://www.ncbi.nlm.nih.gov/pubmed/4966457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0633CF-63A0-174C-8638-429F4FECA23A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Some interesting 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6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E-Mail: </a:t>
            </a:r>
            <a:r>
              <a:rPr lang="en-US" sz="1800" dirty="0">
                <a:latin typeface="Century Gothic" panose="020B0502020202020204" pitchFamily="34" charset="0"/>
              </a:rPr>
              <a:t>Roland [dot] </a:t>
            </a:r>
            <a:r>
              <a:rPr lang="en-US" sz="1800" dirty="0" err="1">
                <a:latin typeface="Century Gothic" panose="020B0502020202020204" pitchFamily="34" charset="0"/>
              </a:rPr>
              <a:t>Kwitt</a:t>
            </a:r>
            <a:r>
              <a:rPr lang="en-US" sz="1800" dirty="0">
                <a:latin typeface="Century Gothic" panose="020B0502020202020204" pitchFamily="34" charset="0"/>
              </a:rPr>
              <a:t> [at] plus [dot] ac [dot] at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Course material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sz="1800" dirty="0">
                <a:latin typeface="Century Gothic" panose="020B0502020202020204" pitchFamily="34" charset="0"/>
              </a:rPr>
              <a:t>available online at </a:t>
            </a: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http://rkwitt.org</a:t>
            </a:r>
            <a:r>
              <a:rPr lang="en-US" sz="1800" dirty="0">
                <a:latin typeface="Century Gothic" panose="020B0502020202020204" pitchFamily="34" charset="0"/>
              </a:rPr>
              <a:t> (</a:t>
            </a:r>
            <a:r>
              <a:rPr lang="en-US" sz="1800" dirty="0">
                <a:latin typeface="Century Gothic" panose="020B0502020202020204" pitchFamily="34" charset="0"/>
                <a:sym typeface="Wingdings"/>
              </a:rPr>
              <a:t> </a:t>
            </a:r>
            <a:r>
              <a:rPr lang="en-US" sz="1800" dirty="0">
                <a:latin typeface="Century Gothic" panose="020B0502020202020204" pitchFamily="34" charset="0"/>
              </a:rPr>
              <a:t>Teaching)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37FD5E-EEF5-E74A-81D1-430F9B88E5EC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7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Grading</a:t>
            </a: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1 final exam </a:t>
            </a:r>
            <a:r>
              <a:rPr lang="en-US" sz="1800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at the end of the course (see course website for details)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9A0C34-2781-294F-AE9F-D75A3FBDFD49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8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PyTorch</a:t>
            </a:r>
            <a:r>
              <a:rPr lang="en-US" sz="1800" dirty="0">
                <a:latin typeface="Century Gothic" panose="020B0502020202020204" pitchFamily="34" charset="0"/>
              </a:rPr>
              <a:t> (most recent version v1.12.1)</a:t>
            </a: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https://pytorch.org/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scikit-learn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http://scikit-learn.org/stable/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scikit</a:t>
            </a:r>
            <a:r>
              <a:rPr lang="en-US" sz="1800" b="1" dirty="0">
                <a:latin typeface="Century Gothic" panose="020B0502020202020204" pitchFamily="34" charset="0"/>
              </a:rPr>
              <a:t>-image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4"/>
              </a:rPr>
              <a:t>http://scikit-image.org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0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“Deep Learning”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Goodfellow, </a:t>
            </a:r>
            <a:r>
              <a:rPr lang="en-US" sz="1800" dirty="0" err="1">
                <a:latin typeface="Century Gothic" panose="020B0502020202020204" pitchFamily="34" charset="0"/>
              </a:rPr>
              <a:t>Bengio</a:t>
            </a:r>
            <a:r>
              <a:rPr lang="en-US" sz="1800" dirty="0">
                <a:latin typeface="Century Gothic" panose="020B0502020202020204" pitchFamily="34" charset="0"/>
              </a:rPr>
              <a:t>, Courville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http://www.deeplearningbook.org/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Please check the course website for updates on relevant research papers.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CEC707-C109-6C4F-B46A-F9B59C36D5A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D71D3-8C56-E74C-82B7-9AC1565A375E}"/>
              </a:ext>
            </a:extLst>
          </p:cNvPr>
          <p:cNvSpPr txBox="1">
            <a:spLocks/>
          </p:cNvSpPr>
          <p:nvPr/>
        </p:nvSpPr>
        <p:spPr>
          <a:xfrm>
            <a:off x="436144" y="1307504"/>
            <a:ext cx="8566378" cy="3230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Throughout the lecture, we will primarily cover </a:t>
            </a:r>
            <a:r>
              <a:rPr lang="en-US" sz="1800" b="1" dirty="0">
                <a:latin typeface="Century Gothic" panose="020B0502020202020204" pitchFamily="34" charset="0"/>
              </a:rPr>
              <a:t>“modern” </a:t>
            </a:r>
            <a:r>
              <a:rPr lang="en-US" sz="1800" dirty="0">
                <a:latin typeface="Century Gothic" panose="020B0502020202020204" pitchFamily="34" charset="0"/>
              </a:rPr>
              <a:t>approaches to computer vision, using (deep) neural networks.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However, I still do want to mention a “classic” vision book which is definitely worth reading.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“Computer Vision: Algorithms and Applications”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R., </a:t>
            </a:r>
            <a:r>
              <a:rPr lang="en-US" sz="1800" dirty="0" err="1">
                <a:latin typeface="Century Gothic" panose="020B0502020202020204" pitchFamily="34" charset="0"/>
              </a:rPr>
              <a:t>Szeliski</a:t>
            </a:r>
            <a:r>
              <a:rPr lang="en-US" sz="1800" dirty="0">
                <a:latin typeface="Century Gothic" panose="020B0502020202020204" pitchFamily="34" charset="0"/>
              </a:rPr>
              <a:t>, 2010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http://szeliski.org/Book/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21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2" y="959233"/>
            <a:ext cx="2762791" cy="182019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8080" y="3042345"/>
            <a:ext cx="8335055" cy="18015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human visual system (HVS)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is remarkably good at so many tasks, e.g.,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- detecting people &amp; object’s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perceiving translucency, shape, color (see figure on the left),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counting people &amp; vehicles (see middle figure)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recognizing scenes, etc.</a:t>
            </a:r>
          </a:p>
        </p:txBody>
      </p:sp>
      <p:pic>
        <p:nvPicPr>
          <p:cNvPr id="5" name="Picture 4" descr="27862-hi-traffic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23" y="959233"/>
            <a:ext cx="2759958" cy="182019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23794" y="3483105"/>
            <a:ext cx="5026329" cy="166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 descr="Bike_Sidewalk_Borderstan-580x4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66" y="959233"/>
            <a:ext cx="2619631" cy="1820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134" y="2758297"/>
            <a:ext cx="2762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Courtesy of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Szeliski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32528" y="2758297"/>
            <a:ext cx="2619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Luiz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Gomez Photos)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79BA8D-319C-2E40-BE68-D6A79A0B767B}"/>
              </a:ext>
            </a:extLst>
          </p:cNvPr>
          <p:cNvSpPr txBox="1">
            <a:spLocks/>
          </p:cNvSpPr>
          <p:nvPr/>
        </p:nvSpPr>
        <p:spPr>
          <a:xfrm>
            <a:off x="321146" y="956016"/>
            <a:ext cx="8335055" cy="1615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Remarkable fact: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 substantial fraction of the macaque’s total cortical area is devoted to vision (approx. 15% according to </a:t>
            </a:r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[Hubel, “Eye, Brain and Vision”]</a:t>
            </a:r>
            <a:r>
              <a:rPr lang="en-US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264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817</Words>
  <Application>Microsoft Macintosh PowerPoint</Application>
  <PresentationFormat>On-screen Show (16:9)</PresentationFormat>
  <Paragraphs>138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Office Theme</vt:lpstr>
      <vt:lpstr>Computer Vision (VO, 911.908, Winter term 22/23)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Image Processing and Computer Vision</dc:title>
  <dc:creator>Roland Kwitt</dc:creator>
  <cp:lastModifiedBy>Kwitt Roland</cp:lastModifiedBy>
  <cp:revision>191</cp:revision>
  <cp:lastPrinted>2013-11-04T13:38:44Z</cp:lastPrinted>
  <dcterms:created xsi:type="dcterms:W3CDTF">2013-11-02T22:51:15Z</dcterms:created>
  <dcterms:modified xsi:type="dcterms:W3CDTF">2022-10-04T19:20:47Z</dcterms:modified>
</cp:coreProperties>
</file>